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9"/>
  </p:notesMasterIdLst>
  <p:sldIdLst>
    <p:sldId id="256" r:id="rId2"/>
    <p:sldId id="257" r:id="rId3"/>
    <p:sldId id="280" r:id="rId4"/>
    <p:sldId id="258" r:id="rId5"/>
    <p:sldId id="259" r:id="rId6"/>
    <p:sldId id="281" r:id="rId7"/>
    <p:sldId id="282" r:id="rId8"/>
    <p:sldId id="283" r:id="rId9"/>
    <p:sldId id="284" r:id="rId10"/>
    <p:sldId id="266" r:id="rId11"/>
    <p:sldId id="260" r:id="rId12"/>
    <p:sldId id="271" r:id="rId13"/>
    <p:sldId id="272" r:id="rId14"/>
    <p:sldId id="275" r:id="rId15"/>
    <p:sldId id="279" r:id="rId16"/>
    <p:sldId id="286" r:id="rId17"/>
    <p:sldId id="287" r:id="rId18"/>
    <p:sldId id="267" r:id="rId19"/>
    <p:sldId id="268" r:id="rId20"/>
    <p:sldId id="274" r:id="rId21"/>
    <p:sldId id="276" r:id="rId22"/>
    <p:sldId id="269" r:id="rId23"/>
    <p:sldId id="278" r:id="rId24"/>
    <p:sldId id="262" r:id="rId25"/>
    <p:sldId id="285" r:id="rId26"/>
    <p:sldId id="277" r:id="rId27"/>
    <p:sldId id="265" r:id="rId28"/>
  </p:sldIdLst>
  <p:sldSz cx="13004800" cy="9753600"/>
  <p:notesSz cx="6858000" cy="9144000"/>
  <p:embeddedFontLst>
    <p:embeddedFont>
      <p:font typeface="Helvetica Neue" panose="02000503000000020004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709"/>
  </p:normalViewPr>
  <p:slideViewPr>
    <p:cSldViewPr snapToGrid="0" snapToObjects="1">
      <p:cViewPr varScale="1">
        <p:scale>
          <a:sx n="98" d="100"/>
          <a:sy n="98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71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9fa18a70a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g89fa18a70a_0_7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637" lvl="0" indent="-271637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•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Flyttas till intro-bilden…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Flyttas till intro-bilden…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858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a4cf220e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8a4cf220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37261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70356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418786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40904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6680200" y="5026947"/>
            <a:ext cx="60579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>
            <a:spLocks noGrp="1"/>
          </p:cNvSpPr>
          <p:nvPr>
            <p:ph type="pic" idx="3"/>
          </p:nvPr>
        </p:nvSpPr>
        <p:spPr>
          <a:xfrm>
            <a:off x="6502400" y="886747"/>
            <a:ext cx="58674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4"/>
          </p:nvPr>
        </p:nvSpPr>
        <p:spPr>
          <a:xfrm>
            <a:off x="-2374900" y="889000"/>
            <a:ext cx="11976000" cy="7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-812800" y="0"/>
            <a:ext cx="15232200" cy="10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 2">
    <p:bg>
      <p:bgPr>
        <a:solidFill>
          <a:srgbClr val="171C2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15" descr="SquareMoon-Logo-Blue_Neg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5099" y="9234306"/>
            <a:ext cx="2787430" cy="40696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330314" y="925830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bg>
      <p:bgPr>
        <a:solidFill>
          <a:srgbClr val="171C2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0957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957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0957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957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957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3" descr="SquareMoon-Logo-Blue_Neg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5099" y="9234306"/>
            <a:ext cx="2787430" cy="4069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330314" y="925830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1606550" y="635000"/>
            <a:ext cx="9779100" cy="6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330314" y="924560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2717800" y="635000"/>
            <a:ext cx="12357000" cy="82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>
            <a:spLocks noGrp="1"/>
          </p:cNvSpPr>
          <p:nvPr>
            <p:ph type="pic" idx="2"/>
          </p:nvPr>
        </p:nvSpPr>
        <p:spPr>
          <a:xfrm>
            <a:off x="4533900" y="2603500"/>
            <a:ext cx="94296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/>
            </a:lvl1pPr>
            <a:lvl2pPr marL="914400" lvl="1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/>
            </a:lvl2pPr>
            <a:lvl3pPr marL="1371600" lvl="2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/>
            </a:lvl3pPr>
            <a:lvl4pPr marL="1828800" lvl="3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/>
            </a:lvl4pPr>
            <a:lvl5pPr marL="2286000" lvl="4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700" cy="7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6330314" y="9251950"/>
            <a:ext cx="331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RADZsGThU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umAWIErr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 idx="4294967295"/>
          </p:nvPr>
        </p:nvSpPr>
        <p:spPr>
          <a:xfrm>
            <a:off x="1269950" y="3316375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Digital Signing or e-Signing of Document</a:t>
            </a:r>
            <a:endParaRPr sz="8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" name="Google Shape;69;p16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66" y="242706"/>
            <a:ext cx="2787430" cy="406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A5CF59-DAD4-324C-B604-CB96FE5B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5" y="899929"/>
            <a:ext cx="12261209" cy="76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3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ctrTitle" idx="4294967295"/>
          </p:nvPr>
        </p:nvSpPr>
        <p:spPr>
          <a:xfrm>
            <a:off x="1378400" y="1226007"/>
            <a:ext cx="10464900" cy="4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19"/>
              <a:buFont typeface="Arial"/>
              <a:buNone/>
            </a:pPr>
            <a:endParaRPr sz="4619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19"/>
              <a:buFont typeface="Arial"/>
              <a:buNone/>
            </a:pPr>
            <a:r>
              <a:rPr lang="en-US" sz="6219" dirty="0">
                <a:latin typeface="Verdana"/>
                <a:ea typeface="Verdana"/>
                <a:cs typeface="Verdana"/>
                <a:sym typeface="Verdana"/>
              </a:rPr>
              <a:t>Key features of </a:t>
            </a:r>
            <a:br>
              <a:rPr lang="en-US" sz="6219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6219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Digital Signature</a:t>
            </a:r>
            <a:endParaRPr sz="7500" i="0" strike="noStrike" cap="none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20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3100C4B-FE08-5B4E-AF66-264B7081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241" y="1625962"/>
            <a:ext cx="6780318" cy="65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28841CAA-4DB2-5443-A5C9-AC631FDF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750821"/>
            <a:ext cx="12364720" cy="22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1486967-F744-024D-804C-A974F860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474078"/>
            <a:ext cx="12135370" cy="68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20">
            <a:extLst>
              <a:ext uri="{FF2B5EF4-FFF2-40B4-BE49-F238E27FC236}">
                <a16:creationId xmlns:a16="http://schemas.microsoft.com/office/drawing/2014/main" id="{34698DFB-5834-2248-818E-630968BAAACD}"/>
              </a:ext>
            </a:extLst>
          </p:cNvPr>
          <p:cNvSpPr txBox="1">
            <a:spLocks/>
          </p:cNvSpPr>
          <p:nvPr/>
        </p:nvSpPr>
        <p:spPr>
          <a:xfrm>
            <a:off x="1361390" y="-1737360"/>
            <a:ext cx="10464900" cy="4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719"/>
            </a:pPr>
            <a:r>
              <a:rPr lang="en-GB" sz="6219" dirty="0">
                <a:latin typeface="Verdana"/>
                <a:ea typeface="Verdana"/>
                <a:cs typeface="Verdana"/>
                <a:sym typeface="Verdana"/>
              </a:rPr>
              <a:t>E-seal + </a:t>
            </a:r>
            <a:br>
              <a:rPr lang="en-GB" sz="6219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GB" sz="6219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Timestamp</a:t>
            </a:r>
            <a:endParaRPr lang="en-GB" sz="7500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941635D-CD8A-6D4D-8707-7CA4DCC3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8" y="3546428"/>
            <a:ext cx="8882743" cy="48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20">
            <a:extLst>
              <a:ext uri="{FF2B5EF4-FFF2-40B4-BE49-F238E27FC236}">
                <a16:creationId xmlns:a16="http://schemas.microsoft.com/office/drawing/2014/main" id="{34698DFB-5834-2248-818E-630968BAAACD}"/>
              </a:ext>
            </a:extLst>
          </p:cNvPr>
          <p:cNvSpPr txBox="1">
            <a:spLocks/>
          </p:cNvSpPr>
          <p:nvPr/>
        </p:nvSpPr>
        <p:spPr>
          <a:xfrm>
            <a:off x="1269950" y="955040"/>
            <a:ext cx="10464900" cy="17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719"/>
            </a:pPr>
            <a:r>
              <a:rPr lang="en-GB" sz="6219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Scrive</a:t>
            </a:r>
            <a:endParaRPr lang="en-GB" sz="7500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94;p20">
            <a:extLst>
              <a:ext uri="{FF2B5EF4-FFF2-40B4-BE49-F238E27FC236}">
                <a16:creationId xmlns:a16="http://schemas.microsoft.com/office/drawing/2014/main" id="{6A75563B-D60E-F145-899B-EF711B95B19A}"/>
              </a:ext>
            </a:extLst>
          </p:cNvPr>
          <p:cNvSpPr txBox="1">
            <a:spLocks/>
          </p:cNvSpPr>
          <p:nvPr/>
        </p:nvSpPr>
        <p:spPr>
          <a:xfrm>
            <a:off x="1269950" y="2717800"/>
            <a:ext cx="10464900" cy="17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719"/>
            </a:pPr>
            <a:r>
              <a:rPr lang="en-GB" sz="6219" dirty="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Entrust</a:t>
            </a:r>
            <a:endParaRPr lang="en-GB" sz="7500" dirty="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94;p20">
            <a:extLst>
              <a:ext uri="{FF2B5EF4-FFF2-40B4-BE49-F238E27FC236}">
                <a16:creationId xmlns:a16="http://schemas.microsoft.com/office/drawing/2014/main" id="{997FB254-CFC9-CF4D-B478-78BA06FCBA3A}"/>
              </a:ext>
            </a:extLst>
          </p:cNvPr>
          <p:cNvSpPr txBox="1">
            <a:spLocks/>
          </p:cNvSpPr>
          <p:nvPr/>
        </p:nvSpPr>
        <p:spPr>
          <a:xfrm>
            <a:off x="1269950" y="4480560"/>
            <a:ext cx="10464900" cy="17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719"/>
            </a:pPr>
            <a:r>
              <a:rPr lang="en-GB" sz="6219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Digicert</a:t>
            </a:r>
            <a:endParaRPr lang="en-GB" sz="75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08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20">
            <a:extLst>
              <a:ext uri="{FF2B5EF4-FFF2-40B4-BE49-F238E27FC236}">
                <a16:creationId xmlns:a16="http://schemas.microsoft.com/office/drawing/2014/main" id="{34698DFB-5834-2248-818E-630968BAAACD}"/>
              </a:ext>
            </a:extLst>
          </p:cNvPr>
          <p:cNvSpPr txBox="1">
            <a:spLocks/>
          </p:cNvSpPr>
          <p:nvPr/>
        </p:nvSpPr>
        <p:spPr>
          <a:xfrm>
            <a:off x="1269950" y="955040"/>
            <a:ext cx="10464900" cy="17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719"/>
            </a:pPr>
            <a:r>
              <a:rPr lang="en-GB" sz="6219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Scrive</a:t>
            </a:r>
            <a:endParaRPr lang="en-GB" sz="7500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94;p20">
            <a:extLst>
              <a:ext uri="{FF2B5EF4-FFF2-40B4-BE49-F238E27FC236}">
                <a16:creationId xmlns:a16="http://schemas.microsoft.com/office/drawing/2014/main" id="{997FB254-CFC9-CF4D-B478-78BA06FCBA3A}"/>
              </a:ext>
            </a:extLst>
          </p:cNvPr>
          <p:cNvSpPr txBox="1">
            <a:spLocks/>
          </p:cNvSpPr>
          <p:nvPr/>
        </p:nvSpPr>
        <p:spPr>
          <a:xfrm>
            <a:off x="1269950" y="4480560"/>
            <a:ext cx="10464900" cy="17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719"/>
            </a:pPr>
            <a:r>
              <a:rPr lang="en-GB" sz="6219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Demo</a:t>
            </a:r>
            <a:endParaRPr lang="en-GB" sz="75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69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E27C5-82B6-1F40-949D-FF6125050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50" y="1151744"/>
            <a:ext cx="11099700" cy="6286500"/>
          </a:xfrm>
        </p:spPr>
        <p:txBody>
          <a:bodyPr/>
          <a:lstStyle/>
          <a:p>
            <a:r>
              <a:rPr lang="en-SE" sz="3200" dirty="0"/>
              <a:t>Prove the authenticity of the document and its source</a:t>
            </a:r>
          </a:p>
          <a:p>
            <a:r>
              <a:rPr lang="en-SE" sz="3200" dirty="0"/>
              <a:t>Make sure that the </a:t>
            </a:r>
            <a:r>
              <a:rPr lang="en-SE" sz="3200"/>
              <a:t>document has </a:t>
            </a:r>
            <a:r>
              <a:rPr lang="en-SE" sz="3200" dirty="0"/>
              <a:t>not been tempered with</a:t>
            </a:r>
          </a:p>
          <a:p>
            <a:r>
              <a:rPr lang="en-SE" sz="3200" dirty="0"/>
              <a:t>Personal identity has been verified</a:t>
            </a:r>
          </a:p>
        </p:txBody>
      </p:sp>
    </p:spTree>
    <p:extLst>
      <p:ext uri="{BB962C8B-B14F-4D97-AF65-F5344CB8AC3E}">
        <p14:creationId xmlns:p14="http://schemas.microsoft.com/office/powerpoint/2010/main" val="273465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ctrTitle" idx="4294967295"/>
          </p:nvPr>
        </p:nvSpPr>
        <p:spPr>
          <a:xfrm>
            <a:off x="1378400" y="1226007"/>
            <a:ext cx="10464900" cy="4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19"/>
              <a:buFont typeface="Arial"/>
              <a:buNone/>
            </a:pPr>
            <a:endParaRPr sz="4619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19"/>
              <a:buFont typeface="Arial"/>
              <a:buNone/>
            </a:pPr>
            <a:r>
              <a:rPr lang="en-US" sz="6219" dirty="0">
                <a:latin typeface="Verdana"/>
                <a:ea typeface="Verdana"/>
                <a:cs typeface="Verdana"/>
                <a:sym typeface="Verdana"/>
              </a:rPr>
              <a:t>Key features of </a:t>
            </a:r>
            <a:r>
              <a:rPr lang="en-US" sz="6219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Electronic Signature</a:t>
            </a:r>
            <a:endParaRPr sz="7500" i="0" strike="noStrike" cap="none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20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19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 idx="4294967295"/>
          </p:nvPr>
        </p:nvSpPr>
        <p:spPr>
          <a:xfrm>
            <a:off x="1269950" y="402585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 you </a:t>
            </a:r>
            <a:r>
              <a:rPr lang="en-US" sz="7200" i="0" u="none" strike="noStrike" cap="none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integrating</a:t>
            </a:r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your solutions to a platform </a:t>
            </a:r>
            <a:r>
              <a:rPr lang="en-US" sz="72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fordocument</a:t>
            </a:r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signing?</a:t>
            </a:r>
            <a:endParaRPr sz="72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7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4EB7F5A-DB82-AA4A-AAB0-ED78BC2F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958" y="2009358"/>
            <a:ext cx="5734883" cy="57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0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6B149D7-55CA-A249-A029-9A9282ED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49" y="1653624"/>
            <a:ext cx="9035102" cy="64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5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E27C5-82B6-1F40-949D-FF6125050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50" y="1151744"/>
            <a:ext cx="11099700" cy="6286500"/>
          </a:xfrm>
        </p:spPr>
        <p:txBody>
          <a:bodyPr/>
          <a:lstStyle/>
          <a:p>
            <a:r>
              <a:rPr lang="en-SE" sz="3200" dirty="0"/>
              <a:t>Reveal intent by the signer to sign the document</a:t>
            </a:r>
          </a:p>
          <a:p>
            <a:r>
              <a:rPr lang="en-SE" sz="3200" dirty="0"/>
              <a:t>Could be signed by two parties</a:t>
            </a:r>
          </a:p>
          <a:p>
            <a:r>
              <a:rPr lang="en-SE" sz="3200" dirty="0"/>
              <a:t>Personal identity has been verified, but can be hard to verify</a:t>
            </a:r>
          </a:p>
        </p:txBody>
      </p:sp>
    </p:spTree>
    <p:extLst>
      <p:ext uri="{BB962C8B-B14F-4D97-AF65-F5344CB8AC3E}">
        <p14:creationId xmlns:p14="http://schemas.microsoft.com/office/powerpoint/2010/main" val="2926335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BA65-EE9C-6346-856C-757FC5E6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Differences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29FA-3520-AE44-AEE0-65370A88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050837"/>
            <a:ext cx="5549900" cy="6286500"/>
          </a:xfrm>
        </p:spPr>
        <p:txBody>
          <a:bodyPr/>
          <a:lstStyle/>
          <a:p>
            <a:r>
              <a:rPr lang="en-SE" sz="2000" dirty="0"/>
              <a:t>Used to secure document</a:t>
            </a:r>
          </a:p>
          <a:p>
            <a:r>
              <a:rPr lang="en-SE" sz="2000" dirty="0"/>
              <a:t>A digital signature is authorized and regulated by certification authorities</a:t>
            </a:r>
          </a:p>
          <a:p>
            <a:r>
              <a:rPr lang="en-SE" sz="2000" dirty="0"/>
              <a:t>Comprised of m</a:t>
            </a:r>
            <a:r>
              <a:rPr lang="en-GB" sz="2000" dirty="0"/>
              <a:t>or</a:t>
            </a:r>
            <a:r>
              <a:rPr lang="en-SE" sz="2000" dirty="0"/>
              <a:t>e security features</a:t>
            </a:r>
          </a:p>
          <a:p>
            <a:r>
              <a:rPr lang="en-SE" sz="2000" dirty="0"/>
              <a:t>A digital signature can be verified</a:t>
            </a:r>
          </a:p>
          <a:p>
            <a:r>
              <a:rPr lang="en-SE" sz="2000" dirty="0"/>
              <a:t>Preffered more than electronic signature due to high levels of authenticity</a:t>
            </a:r>
          </a:p>
          <a:p>
            <a:r>
              <a:rPr lang="en-SE" sz="2000" dirty="0"/>
              <a:t>Particylary concerned about securint the document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C0BA29-C3F3-CB47-9074-0C26A4D9C514}"/>
              </a:ext>
            </a:extLst>
          </p:cNvPr>
          <p:cNvSpPr txBox="1">
            <a:spLocks/>
          </p:cNvSpPr>
          <p:nvPr/>
        </p:nvSpPr>
        <p:spPr>
          <a:xfrm>
            <a:off x="6741201" y="2216045"/>
            <a:ext cx="55499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Char char="•"/>
              <a:defRPr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SE" sz="2000" dirty="0"/>
              <a:t>Main used to verify document</a:t>
            </a:r>
          </a:p>
          <a:p>
            <a:r>
              <a:rPr lang="en-SE" sz="2000" dirty="0"/>
              <a:t>Usuallt not authorized</a:t>
            </a:r>
          </a:p>
          <a:p>
            <a:r>
              <a:rPr lang="en-SE" sz="2000" dirty="0"/>
              <a:t>Comprised of less security features</a:t>
            </a:r>
          </a:p>
          <a:p>
            <a:r>
              <a:rPr lang="en-SE" sz="2000" dirty="0"/>
              <a:t>Main types of electronix signature include verbal, electronic tiks or scanned signatures</a:t>
            </a:r>
          </a:p>
          <a:p>
            <a:r>
              <a:rPr lang="en-SE" sz="2000" dirty="0"/>
              <a:t>An electornic signature cannot be verified</a:t>
            </a:r>
          </a:p>
          <a:p>
            <a:r>
              <a:rPr lang="en-SE" sz="2000" dirty="0"/>
              <a:t>Easy to use but less authentic</a:t>
            </a:r>
          </a:p>
          <a:p>
            <a:r>
              <a:rPr lang="en-SE" sz="2000" dirty="0"/>
              <a:t>Shows intent to sign the contract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328B3-9DB2-164E-9B45-3975ECE27BFF}"/>
              </a:ext>
            </a:extLst>
          </p:cNvPr>
          <p:cNvSpPr/>
          <p:nvPr/>
        </p:nvSpPr>
        <p:spPr>
          <a:xfrm>
            <a:off x="2197111" y="1923657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Digital Signing</a:t>
            </a:r>
            <a:endParaRPr lang="sv-SE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C563D-E379-4244-A265-67CE8CE87F29}"/>
              </a:ext>
            </a:extLst>
          </p:cNvPr>
          <p:cNvSpPr/>
          <p:nvPr/>
        </p:nvSpPr>
        <p:spPr>
          <a:xfrm>
            <a:off x="7924811" y="1923656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E-Signing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5788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ctrTitle" idx="4294967295"/>
          </p:nvPr>
        </p:nvSpPr>
        <p:spPr>
          <a:xfrm>
            <a:off x="674600" y="2834600"/>
            <a:ext cx="11655600" cy="27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lvl="0">
              <a:buSzPts val="5500"/>
            </a:pPr>
            <a:r>
              <a:rPr lang="en-US" sz="4900" dirty="0">
                <a:latin typeface="Verdana"/>
                <a:ea typeface="Verdana"/>
                <a:cs typeface="Verdana"/>
                <a:sym typeface="Verdana"/>
              </a:rPr>
              <a:t>Do you have clients asking for </a:t>
            </a:r>
            <a:r>
              <a:rPr lang="en-US" sz="5400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signing</a:t>
            </a:r>
            <a:r>
              <a:rPr lang="en-US" sz="4900" dirty="0">
                <a:latin typeface="Verdana"/>
                <a:ea typeface="Verdana"/>
                <a:cs typeface="Verdana"/>
                <a:sym typeface="Verdana"/>
              </a:rPr>
              <a:t> of document?</a:t>
            </a:r>
            <a:endParaRPr sz="74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" name="Google Shape;108;p22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1A83C-F011-D44A-BC46-213D798E67B2}"/>
              </a:ext>
            </a:extLst>
          </p:cNvPr>
          <p:cNvSpPr/>
          <p:nvPr/>
        </p:nvSpPr>
        <p:spPr>
          <a:xfrm>
            <a:off x="2404643" y="4615190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2800" dirty="0">
                <a:solidFill>
                  <a:schemeClr val="bg1"/>
                </a:solidFill>
                <a:hlinkClick r:id="rId2"/>
              </a:rPr>
              <a:t>https://www.youtube.com/watch?v=ARADZsGThUw</a:t>
            </a:r>
            <a:endParaRPr lang="en-SE" sz="2800" dirty="0">
              <a:solidFill>
                <a:schemeClr val="bg1"/>
              </a:solidFill>
            </a:endParaRPr>
          </a:p>
        </p:txBody>
      </p:sp>
      <p:sp>
        <p:nvSpPr>
          <p:cNvPr id="3" name="Google Shape;94;p20">
            <a:extLst>
              <a:ext uri="{FF2B5EF4-FFF2-40B4-BE49-F238E27FC236}">
                <a16:creationId xmlns:a16="http://schemas.microsoft.com/office/drawing/2014/main" id="{34698DFB-5834-2248-818E-630968BAAACD}"/>
              </a:ext>
            </a:extLst>
          </p:cNvPr>
          <p:cNvSpPr txBox="1">
            <a:spLocks/>
          </p:cNvSpPr>
          <p:nvPr/>
        </p:nvSpPr>
        <p:spPr>
          <a:xfrm>
            <a:off x="1269950" y="0"/>
            <a:ext cx="10464900" cy="4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619"/>
            </a:pPr>
            <a:endParaRPr lang="en-GB" sz="4619" dirty="0">
              <a:latin typeface="Verdana"/>
              <a:ea typeface="Verdana"/>
              <a:cs typeface="Verdana"/>
              <a:sym typeface="Verdana"/>
            </a:endParaRPr>
          </a:p>
          <a:p>
            <a:pPr>
              <a:buSzPts val="6719"/>
            </a:pPr>
            <a:r>
              <a:rPr lang="en-GB" sz="6219" dirty="0">
                <a:latin typeface="Verdana"/>
                <a:ea typeface="Verdana"/>
                <a:cs typeface="Verdana"/>
                <a:sym typeface="Verdana"/>
              </a:rPr>
              <a:t>E-seal + </a:t>
            </a:r>
            <a:br>
              <a:rPr lang="en-GB" sz="6219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GB" sz="6219" dirty="0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Timestamp</a:t>
            </a:r>
            <a:endParaRPr lang="en-GB" sz="7500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38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8C5E7-FEAE-914E-838C-25B5F43AFC90}"/>
              </a:ext>
            </a:extLst>
          </p:cNvPr>
          <p:cNvSpPr/>
          <p:nvPr/>
        </p:nvSpPr>
        <p:spPr>
          <a:xfrm>
            <a:off x="2642496" y="4876800"/>
            <a:ext cx="792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sz="2800" dirty="0" err="1">
                <a:solidFill>
                  <a:schemeClr val="bg1"/>
                </a:solidFill>
                <a:hlinkClick r:id="rId2"/>
              </a:rPr>
              <a:t>www.youtube.com</a:t>
            </a:r>
            <a:r>
              <a:rPr lang="en-GB" sz="2800" dirty="0">
                <a:solidFill>
                  <a:schemeClr val="bg1"/>
                </a:solidFill>
                <a:hlinkClick r:id="rId2"/>
              </a:rPr>
              <a:t>/</a:t>
            </a:r>
            <a:r>
              <a:rPr lang="en-GB" sz="2800" dirty="0" err="1">
                <a:solidFill>
                  <a:schemeClr val="bg1"/>
                </a:solidFill>
                <a:hlinkClick r:id="rId2"/>
              </a:rPr>
              <a:t>watch?v</a:t>
            </a:r>
            <a:r>
              <a:rPr lang="en-GB" sz="2800" dirty="0">
                <a:solidFill>
                  <a:schemeClr val="bg1"/>
                </a:solidFill>
                <a:hlinkClick r:id="rId2"/>
              </a:rPr>
              <a:t>=</a:t>
            </a:r>
            <a:r>
              <a:rPr lang="en-GB" sz="2800" dirty="0" err="1">
                <a:solidFill>
                  <a:schemeClr val="bg1"/>
                </a:solidFill>
                <a:hlinkClick r:id="rId2"/>
              </a:rPr>
              <a:t>vlumAWIErrs</a:t>
            </a:r>
            <a:endParaRPr lang="en-SE" sz="2800" dirty="0">
              <a:solidFill>
                <a:schemeClr val="bg1"/>
              </a:solidFill>
            </a:endParaRPr>
          </a:p>
        </p:txBody>
      </p:sp>
      <p:sp>
        <p:nvSpPr>
          <p:cNvPr id="4" name="Google Shape;94;p20">
            <a:extLst>
              <a:ext uri="{FF2B5EF4-FFF2-40B4-BE49-F238E27FC236}">
                <a16:creationId xmlns:a16="http://schemas.microsoft.com/office/drawing/2014/main" id="{660AC8D6-4589-0F45-AA16-0C18BDB60C85}"/>
              </a:ext>
            </a:extLst>
          </p:cNvPr>
          <p:cNvSpPr txBox="1">
            <a:spLocks/>
          </p:cNvSpPr>
          <p:nvPr/>
        </p:nvSpPr>
        <p:spPr>
          <a:xfrm>
            <a:off x="1269950" y="0"/>
            <a:ext cx="10464900" cy="4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619"/>
            </a:pPr>
            <a:endParaRPr lang="en-GB" sz="4619" b="0" dirty="0">
              <a:latin typeface="Verdana"/>
              <a:ea typeface="Verdana"/>
              <a:cs typeface="Verdana"/>
              <a:sym typeface="Verdana"/>
            </a:endParaRPr>
          </a:p>
          <a:p>
            <a:pPr>
              <a:buSzPts val="6719"/>
            </a:pPr>
            <a:r>
              <a:rPr lang="en-GB" sz="6219" dirty="0">
                <a:latin typeface="Verdana"/>
                <a:ea typeface="Verdana"/>
                <a:cs typeface="Verdana"/>
                <a:sym typeface="Verdana"/>
              </a:rPr>
              <a:t>E-signature</a:t>
            </a:r>
            <a:endParaRPr lang="en-GB" sz="7500" dirty="0">
              <a:solidFill>
                <a:srgbClr val="EF66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028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8533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ACEA80-808A-B843-80E0-F3C30039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651" y="1881051"/>
            <a:ext cx="5991498" cy="5991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 idx="4294967295"/>
          </p:nvPr>
        </p:nvSpPr>
        <p:spPr>
          <a:xfrm>
            <a:off x="1269950" y="4369406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lvl="0" algn="l"/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Johan </a:t>
            </a:r>
            <a:r>
              <a:rPr lang="en-US" sz="72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Hedman</a:t>
            </a:r>
            <a:b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7200" dirty="0" err="1">
                <a:solidFill>
                  <a:srgbClr val="EF6659"/>
                </a:solidFill>
                <a:latin typeface="Verdana"/>
                <a:ea typeface="Verdana"/>
                <a:cs typeface="Verdana"/>
                <a:sym typeface="Verdana"/>
              </a:rPr>
              <a:t>SquareMoon</a:t>
            </a:r>
            <a:b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Sweden</a:t>
            </a:r>
            <a:b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Certified Developer</a:t>
            </a:r>
            <a:b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72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Frequent Speaker</a:t>
            </a:r>
            <a:endParaRPr sz="72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7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59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8533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952500" y="648349"/>
            <a:ext cx="110997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40"/>
              <a:buFont typeface="Arial"/>
              <a:buNone/>
            </a:pPr>
            <a:r>
              <a:rPr lang="en-US" sz="584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sz="1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637758" y="2162381"/>
            <a:ext cx="11099700" cy="6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lvl="0" indent="-457200" algn="l" rtl="0">
              <a:spcBef>
                <a:spcPts val="41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lang="en-US" sz="3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is</a:t>
            </a:r>
            <a:endParaRPr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spcBef>
                <a:spcPts val="41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Char char="•"/>
            </a:pPr>
            <a:r>
              <a:rPr lang="sv-SE" sz="3600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Compare</a:t>
            </a:r>
            <a:endParaRPr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spcBef>
                <a:spcPts val="41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Char char="•"/>
            </a:pPr>
            <a:r>
              <a:rPr lang="sv-SE" sz="3600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Example</a:t>
            </a:r>
            <a:endParaRPr sz="3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 idx="4294967295"/>
          </p:nvPr>
        </p:nvSpPr>
        <p:spPr>
          <a:xfrm>
            <a:off x="1270000" y="3931407"/>
            <a:ext cx="10464900" cy="2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Arial"/>
              <a:buNone/>
            </a:pPr>
            <a:r>
              <a:rPr lang="en-US" sz="7800" dirty="0">
                <a:latin typeface="Verdana"/>
                <a:ea typeface="Verdana"/>
                <a:cs typeface="Verdana"/>
                <a:sym typeface="Verdana"/>
              </a:rPr>
              <a:t>What is the different types for </a:t>
            </a:r>
            <a:r>
              <a:rPr lang="en-US" sz="7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signatures</a:t>
            </a:r>
            <a:endParaRPr sz="8000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9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 idx="4294967295"/>
          </p:nvPr>
        </p:nvSpPr>
        <p:spPr>
          <a:xfrm>
            <a:off x="1269950" y="591307"/>
            <a:ext cx="10464900" cy="2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Arial"/>
              <a:buNone/>
            </a:pPr>
            <a:r>
              <a:rPr lang="en-US" sz="7800" dirty="0">
                <a:latin typeface="Verdana"/>
                <a:ea typeface="Verdana"/>
                <a:cs typeface="Verdana"/>
                <a:sym typeface="Verdana"/>
              </a:rPr>
              <a:t>Electronic </a:t>
            </a:r>
            <a:r>
              <a:rPr lang="en-US" sz="7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signature</a:t>
            </a:r>
            <a:endParaRPr sz="8000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9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88BD37B-4312-8041-9002-73A69FD3B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0" y="4876800"/>
            <a:ext cx="67056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1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 idx="4294967295"/>
          </p:nvPr>
        </p:nvSpPr>
        <p:spPr>
          <a:xfrm>
            <a:off x="1269950" y="591307"/>
            <a:ext cx="10464900" cy="2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Arial"/>
              <a:buNone/>
            </a:pPr>
            <a:r>
              <a:rPr lang="en-US" sz="7800" dirty="0">
                <a:latin typeface="Verdana"/>
                <a:ea typeface="Verdana"/>
                <a:cs typeface="Verdana"/>
                <a:sym typeface="Verdana"/>
              </a:rPr>
              <a:t>Biometric </a:t>
            </a:r>
            <a:r>
              <a:rPr lang="en-US" sz="7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signature</a:t>
            </a:r>
            <a:endParaRPr sz="8000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9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hand holding a steering wheel&#10;&#10;Description automatically generated with medium confidence">
            <a:extLst>
              <a:ext uri="{FF2B5EF4-FFF2-40B4-BE49-F238E27FC236}">
                <a16:creationId xmlns:a16="http://schemas.microsoft.com/office/drawing/2014/main" id="{C13F60FF-E300-C54B-8D1F-EECE3647C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4461872"/>
            <a:ext cx="5765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6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 idx="4294967295"/>
          </p:nvPr>
        </p:nvSpPr>
        <p:spPr>
          <a:xfrm>
            <a:off x="1269950" y="591307"/>
            <a:ext cx="10464900" cy="2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Arial"/>
              <a:buNone/>
            </a:pPr>
            <a:r>
              <a:rPr lang="en-US" sz="7800" dirty="0">
                <a:latin typeface="Verdana"/>
                <a:ea typeface="Verdana"/>
                <a:cs typeface="Verdana"/>
                <a:sym typeface="Verdana"/>
              </a:rPr>
              <a:t>Digital</a:t>
            </a:r>
            <a:br>
              <a:rPr lang="en-US" sz="7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7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7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signature</a:t>
            </a:r>
            <a:endParaRPr sz="8000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9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899C36-D46A-1245-99DB-79EA7C56C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122" y="3847738"/>
            <a:ext cx="5314555" cy="53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2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 idx="4294967295"/>
          </p:nvPr>
        </p:nvSpPr>
        <p:spPr>
          <a:xfrm>
            <a:off x="0" y="892991"/>
            <a:ext cx="13004800" cy="2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Arial"/>
              <a:buNone/>
            </a:pPr>
            <a:r>
              <a:rPr lang="en-US" sz="6400" dirty="0">
                <a:latin typeface="Verdana"/>
                <a:ea typeface="Verdana"/>
                <a:cs typeface="Verdana"/>
                <a:sym typeface="Verdana"/>
              </a:rPr>
              <a:t>Advanced Biometric</a:t>
            </a:r>
            <a:br>
              <a:rPr lang="en-US" sz="64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64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6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signature</a:t>
            </a:r>
            <a:br>
              <a:rPr lang="en-US" sz="6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6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using Digital Signature</a:t>
            </a:r>
            <a:endParaRPr sz="640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9" descr="SquareMoon-Logo-Blue_Ne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4299" y="9166573"/>
            <a:ext cx="2787430" cy="40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3B9643-C890-554E-BFA7-DD4AD9CD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4845825"/>
            <a:ext cx="6400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2349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270</Words>
  <Application>Microsoft Macintosh PowerPoint</Application>
  <PresentationFormat>Custom</PresentationFormat>
  <Paragraphs>53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Verdana</vt:lpstr>
      <vt:lpstr>Helvetica Neue</vt:lpstr>
      <vt:lpstr>White</vt:lpstr>
      <vt:lpstr>Digital Signing or e-Signing of Document</vt:lpstr>
      <vt:lpstr>Are you integrating your solutions to a platform fordocument signing?</vt:lpstr>
      <vt:lpstr>Johan Hedman SquareMoon Sweden Certified Developer Frequent Speaker</vt:lpstr>
      <vt:lpstr>PowerPoint Presentation</vt:lpstr>
      <vt:lpstr>What is the different types for signatures</vt:lpstr>
      <vt:lpstr>Electronic signature</vt:lpstr>
      <vt:lpstr>Biometric signature</vt:lpstr>
      <vt:lpstr>Digital  signature</vt:lpstr>
      <vt:lpstr>Advanced Biometric  signature using Digital Signature</vt:lpstr>
      <vt:lpstr>PowerPoint Presentation</vt:lpstr>
      <vt:lpstr> Key features of  Digital Signature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Key features of Electronic Signature</vt:lpstr>
      <vt:lpstr>PowerPoint Presentation</vt:lpstr>
      <vt:lpstr>PowerPoint Presentation</vt:lpstr>
      <vt:lpstr>PowerPoint Presentation</vt:lpstr>
      <vt:lpstr>Differences</vt:lpstr>
      <vt:lpstr>Do you have clients asking for signing of document?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Signing or e-Signing of Document</dc:title>
  <cp:lastModifiedBy>Johan Hedman</cp:lastModifiedBy>
  <cp:revision>24</cp:revision>
  <dcterms:modified xsi:type="dcterms:W3CDTF">2022-06-03T06:34:21Z</dcterms:modified>
</cp:coreProperties>
</file>